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77" r:id="rId10"/>
    <p:sldId id="257" r:id="rId11"/>
    <p:sldId id="267" r:id="rId12"/>
    <p:sldId id="268" r:id="rId13"/>
    <p:sldId id="269" r:id="rId14"/>
    <p:sldId id="278" r:id="rId15"/>
    <p:sldId id="279" r:id="rId16"/>
    <p:sldId id="273" r:id="rId17"/>
    <p:sldId id="270" r:id="rId18"/>
    <p:sldId id="271" r:id="rId19"/>
    <p:sldId id="272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2424"/>
    <a:srgbClr val="7C1A1A"/>
    <a:srgbClr val="2D1E01"/>
    <a:srgbClr val="533801"/>
    <a:srgbClr val="FCD66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612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070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247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482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959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173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123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796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5846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653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663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013E9-1F26-4E07-836A-E1F3D19BA44E}" type="datetimeFigureOut">
              <a:rPr lang="es-CL" smtClean="0"/>
              <a:t>28-04-2019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16DA7-578E-46DF-8423-7CB939455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607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21" b="92759" l="9195" r="91264">
                        <a14:foregroundMark x1="32414" y1="12069" x2="23678" y2="29655"/>
                        <a14:foregroundMark x1="19310" y1="31379" x2="26207" y2="39138"/>
                        <a14:foregroundMark x1="27126" y1="13448" x2="31264" y2="8621"/>
                        <a14:foregroundMark x1="19080" y1="21897" x2="22529" y2="14655"/>
                        <a14:foregroundMark x1="15632" y1="29310" x2="21149" y2="36379"/>
                        <a14:foregroundMark x1="44138" y1="21552" x2="57471" y2="23621"/>
                        <a14:foregroundMark x1="77471" y1="28103" x2="86667" y2="33448"/>
                        <a14:foregroundMark x1="90575" y1="46897" x2="90805" y2="60345"/>
                        <a14:foregroundMark x1="73793" y1="81552" x2="81149" y2="75000"/>
                        <a14:foregroundMark x1="83448" y1="72069" x2="88736" y2="63103"/>
                        <a14:foregroundMark x1="51724" y1="89138" x2="64368" y2="89310"/>
                        <a14:foregroundMark x1="40460" y1="84828" x2="51494" y2="90345"/>
                        <a14:foregroundMark x1="39770" y1="85345" x2="47816" y2="88966"/>
                        <a14:foregroundMark x1="38621" y1="85172" x2="45977" y2="88621"/>
                        <a14:foregroundMark x1="61839" y1="90000" x2="69195" y2="86552"/>
                        <a14:foregroundMark x1="62759" y1="91034" x2="68736" y2="87759"/>
                        <a14:foregroundMark x1="60460" y1="92069" x2="67126" y2="89310"/>
                        <a14:foregroundMark x1="56322" y1="91207" x2="62069" y2="91897"/>
                        <a14:foregroundMark x1="56782" y1="20172" x2="71494" y2="23966"/>
                        <a14:foregroundMark x1="66437" y1="22414" x2="74943" y2="23966"/>
                        <a14:foregroundMark x1="65977" y1="21379" x2="72874" y2="23448"/>
                        <a14:foregroundMark x1="56552" y1="20172" x2="63678" y2="21034"/>
                        <a14:foregroundMark x1="76322" y1="24138" x2="81839" y2="27069"/>
                        <a14:foregroundMark x1="81839" y1="27586" x2="86207" y2="31724"/>
                        <a14:foregroundMark x1="85977" y1="32241" x2="87126" y2="34828"/>
                        <a14:foregroundMark x1="90345" y1="41724" x2="91264" y2="51552"/>
                        <a14:foregroundMark x1="83218" y1="72759" x2="80690" y2="74828"/>
                        <a14:foregroundMark x1="82989" y1="72759" x2="71034" y2="84828"/>
                        <a14:foregroundMark x1="90575" y1="62414" x2="84828" y2="71379"/>
                        <a14:foregroundMark x1="85747" y1="70172" x2="64598" y2="90862"/>
                        <a14:foregroundMark x1="83448" y1="73103" x2="78621" y2="78621"/>
                        <a14:foregroundMark x1="34253" y1="9655" x2="39080" y2="12241"/>
                        <a14:foregroundMark x1="37701" y1="13448" x2="39540" y2="16379"/>
                        <a14:backgroundMark x1="21149" y1="16724" x2="23678" y2="13966"/>
                        <a14:backgroundMark x1="23448" y1="14138" x2="20460" y2="14483"/>
                        <a14:backgroundMark x1="41839" y1="16207" x2="43448" y2="18103"/>
                        <a14:backgroundMark x1="78391" y1="17069" x2="78391" y2="17069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55" y="835741"/>
            <a:ext cx="3889889" cy="518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44008" y="6106463"/>
            <a:ext cx="4208512" cy="409600"/>
          </a:xfrm>
        </p:spPr>
        <p:txBody>
          <a:bodyPr>
            <a:normAutofit fontScale="70000" lnSpcReduction="20000"/>
          </a:bodyPr>
          <a:lstStyle/>
          <a:p>
            <a:r>
              <a:rPr lang="es-CL" dirty="0"/>
              <a:t>Terapeuta: Corina Fernández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339751" y="188640"/>
            <a:ext cx="4464496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65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itchFamily="34" charset="0"/>
                <a:cs typeface="Vijaya" pitchFamily="34" charset="0"/>
              </a:rPr>
              <a:t>Trasplante</a:t>
            </a:r>
            <a:endParaRPr lang="es-CL" sz="6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431573" y="188006"/>
            <a:ext cx="42808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65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lumMod val="60000"/>
                      <a:lumOff val="40000"/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itchFamily="34" charset="0"/>
                <a:cs typeface="Vijaya" pitchFamily="34" charset="0"/>
              </a:rPr>
              <a:t>Trasplante</a:t>
            </a:r>
            <a:endParaRPr lang="es-CL" sz="6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lumMod val="60000"/>
                    <a:lumOff val="40000"/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1062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es-CL" dirty="0" err="1">
                <a:solidFill>
                  <a:srgbClr val="7C1A1A"/>
                </a:solidFill>
              </a:rPr>
              <a:t>Miercoles</a:t>
            </a:r>
            <a:r>
              <a:rPr lang="es-CL" dirty="0">
                <a:solidFill>
                  <a:srgbClr val="7C1A1A"/>
                </a:solidFill>
              </a:rPr>
              <a:t> 24/10/2012.</a:t>
            </a:r>
          </a:p>
          <a:p>
            <a:r>
              <a:rPr lang="es-CL" dirty="0" err="1">
                <a:solidFill>
                  <a:srgbClr val="7C1A1A"/>
                </a:solidFill>
              </a:rPr>
              <a:t>Ont</a:t>
            </a:r>
            <a:r>
              <a:rPr lang="es-CL" dirty="0">
                <a:solidFill>
                  <a:srgbClr val="7C1A1A"/>
                </a:solidFill>
              </a:rPr>
              <a:t> rechaza trasplante viable, sin razones de protocolo.</a:t>
            </a:r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45431"/>
              </p:ext>
            </p:extLst>
          </p:nvPr>
        </p:nvGraphicFramePr>
        <p:xfrm>
          <a:off x="757238" y="3086100"/>
          <a:ext cx="76295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Objeto empaquetador del shell" showAsIcon="1" r:id="rId4" imgW="7629120" imgH="685800" progId="Package">
                  <p:embed/>
                </p:oleObj>
              </mc:Choice>
              <mc:Fallback>
                <p:oleObj name="Objeto empaquetador del shell" showAsIcon="1" r:id="rId4" imgW="7629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7238" y="3086100"/>
                        <a:ext cx="762952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3645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es-CL" dirty="0">
                <a:solidFill>
                  <a:srgbClr val="7C1A1A"/>
                </a:solidFill>
              </a:rPr>
              <a:t>Cosmovisión ancestral de pueblos originarios.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916832"/>
            <a:ext cx="60198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63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es-CL" dirty="0">
                <a:solidFill>
                  <a:srgbClr val="7C1A1A"/>
                </a:solidFill>
              </a:rPr>
              <a:t>Emilio Fernández </a:t>
            </a:r>
            <a:r>
              <a:rPr lang="es-CL" dirty="0" err="1">
                <a:solidFill>
                  <a:srgbClr val="7C1A1A"/>
                </a:solidFill>
              </a:rPr>
              <a:t>Canque</a:t>
            </a:r>
            <a:r>
              <a:rPr lang="es-CL" dirty="0">
                <a:solidFill>
                  <a:srgbClr val="7C1A1A"/>
                </a:solidFill>
              </a:rPr>
              <a:t>. </a:t>
            </a:r>
            <a:r>
              <a:rPr lang="es-CL" dirty="0" err="1">
                <a:solidFill>
                  <a:srgbClr val="7C1A1A"/>
                </a:solidFill>
              </a:rPr>
              <a:t>Aymara</a:t>
            </a:r>
            <a:r>
              <a:rPr lang="es-CL" dirty="0">
                <a:solidFill>
                  <a:srgbClr val="7C1A1A"/>
                </a:solidFill>
              </a:rPr>
              <a:t>, profesor de biología y ciencias, magister en educación, presidente de la asociación de académicos de la universidad de Tarapacá Arica, activo rescatista de los derechos de pueblos originarios.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54639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279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5359"/>
            <a:ext cx="5893594" cy="61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5691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49491"/>
          </a:xfrm>
        </p:spPr>
        <p:txBody>
          <a:bodyPr/>
          <a:lstStyle/>
          <a:p>
            <a:r>
              <a:rPr lang="es-CL" dirty="0" err="1">
                <a:solidFill>
                  <a:srgbClr val="7C1A1A"/>
                </a:solidFill>
              </a:rPr>
              <a:t>Cosmovision</a:t>
            </a:r>
            <a:r>
              <a:rPr lang="es-CL" dirty="0">
                <a:solidFill>
                  <a:srgbClr val="7C1A1A"/>
                </a:solidFill>
              </a:rPr>
              <a:t> de salud y enfermedad.</a:t>
            </a:r>
          </a:p>
          <a:p>
            <a:endParaRPr lang="es-CL" dirty="0">
              <a:solidFill>
                <a:srgbClr val="7C1A1A"/>
              </a:solidFill>
            </a:endParaRPr>
          </a:p>
          <a:p>
            <a:endParaRPr lang="es-CL" dirty="0">
              <a:solidFill>
                <a:srgbClr val="7C1A1A"/>
              </a:solidFill>
            </a:endParaRPr>
          </a:p>
        </p:txBody>
      </p:sp>
      <p:pic>
        <p:nvPicPr>
          <p:cNvPr id="10243" name="Picture 3" descr="C:\Users\Olidarta\Desktop\charla tx\IMG-20181126-WA0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0470"/>
            <a:ext cx="737235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745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49491"/>
          </a:xfrm>
        </p:spPr>
        <p:txBody>
          <a:bodyPr>
            <a:normAutofit fontScale="92500" lnSpcReduction="10000"/>
          </a:bodyPr>
          <a:lstStyle/>
          <a:p>
            <a:r>
              <a:rPr lang="es-CL" dirty="0">
                <a:solidFill>
                  <a:srgbClr val="7C1A1A"/>
                </a:solidFill>
              </a:rPr>
              <a:t>HOMEOSTASIS, EQUILIBRIO TOTAL, EL SER COMO UN TODO EN MULTIPLES DIMENCIONES.</a:t>
            </a:r>
          </a:p>
          <a:p>
            <a:r>
              <a:rPr lang="es-CL" dirty="0">
                <a:solidFill>
                  <a:srgbClr val="7C1A1A"/>
                </a:solidFill>
              </a:rPr>
              <a:t>SOMA Q’AM AÑA ARMONIA TOTAL</a:t>
            </a:r>
          </a:p>
          <a:p>
            <a:r>
              <a:rPr lang="es-CL" dirty="0">
                <a:solidFill>
                  <a:srgbClr val="7C1A1A"/>
                </a:solidFill>
              </a:rPr>
              <a:t>SIMON YAMPARA HUARACHE, AYMARA SOCIOLOGO. ALMA TIENE 8 DIAS PARA DEJAR EL CUERPO, AVECES PUEDEN SER AÑOS. RITUALES.</a:t>
            </a:r>
          </a:p>
          <a:p>
            <a:r>
              <a:rPr lang="es-CL" dirty="0">
                <a:solidFill>
                  <a:srgbClr val="7C1A1A"/>
                </a:solidFill>
              </a:rPr>
              <a:t>DOMINGO LLANQUE CHANA, AMAUTA-SACERTDOTE CATOLICO. LA ESENCIA DEL HOMBRE ES PODER DECIDIR CON PROFUNDA FE Y RAZON DE SUS ACTOS, PARA MANTENER ESTE EQUILIBRIO.</a:t>
            </a:r>
          </a:p>
        </p:txBody>
      </p:sp>
    </p:spTree>
    <p:extLst>
      <p:ext uri="{BB962C8B-B14F-4D97-AF65-F5344CB8AC3E}">
        <p14:creationId xmlns:p14="http://schemas.microsoft.com/office/powerpoint/2010/main" val="3291023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2808312"/>
          </a:xfrm>
        </p:spPr>
        <p:txBody>
          <a:bodyPr>
            <a:normAutofit/>
          </a:bodyPr>
          <a:lstStyle/>
          <a:p>
            <a:pPr algn="ctr"/>
            <a:endParaRPr lang="es-CL" sz="3600" b="1" dirty="0">
              <a:solidFill>
                <a:srgbClr val="A824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endParaRPr lang="es-CL" sz="3600" b="1" dirty="0">
              <a:solidFill>
                <a:srgbClr val="A824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s-CL" sz="3600" b="1" dirty="0">
                <a:solidFill>
                  <a:srgbClr val="A8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NUEVOS DESAFIOS ETICOS PARA LOS TERAPEUTAS.</a:t>
            </a:r>
          </a:p>
        </p:txBody>
      </p:sp>
    </p:spTree>
    <p:extLst>
      <p:ext uri="{BB962C8B-B14F-4D97-AF65-F5344CB8AC3E}">
        <p14:creationId xmlns:p14="http://schemas.microsoft.com/office/powerpoint/2010/main" val="3697214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es-CL" dirty="0">
              <a:solidFill>
                <a:srgbClr val="7C1A1A"/>
              </a:solidFill>
            </a:endParaRPr>
          </a:p>
        </p:txBody>
      </p:sp>
      <p:pic>
        <p:nvPicPr>
          <p:cNvPr id="14339" name="Picture 3" descr="C:\Users\Olidarta\Desktop\charla tx\tx m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270"/>
            <a:ext cx="5001324" cy="683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06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08" y="476250"/>
            <a:ext cx="3944383" cy="564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024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16386" name="Picture 2" descr="C:\Users\Olidarta\Desktop\charla tx\tx b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031"/>
            <a:ext cx="5206140" cy="66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39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9"/>
          <a:stretch/>
        </p:blipFill>
        <p:spPr bwMode="auto">
          <a:xfrm>
            <a:off x="-5656" y="0"/>
            <a:ext cx="9360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1916832"/>
            <a:ext cx="7848872" cy="448052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457200" lvl="0" indent="-457200" algn="l">
              <a:buFont typeface="Arial" pitchFamily="34" charset="0"/>
              <a:buChar char="•"/>
            </a:pPr>
            <a:r>
              <a:rPr lang="es-CL" dirty="0">
                <a:solidFill>
                  <a:srgbClr val="7C1A1A"/>
                </a:solidFill>
                <a:effectLst>
                  <a:glow rad="101600">
                    <a:srgbClr val="FFC000">
                      <a:lumMod val="20000"/>
                      <a:lumOff val="80000"/>
                      <a:alpha val="6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Trasplante de órgano y alma: Evidencia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CL" dirty="0">
                <a:solidFill>
                  <a:srgbClr val="7C1A1A"/>
                </a:solidFill>
                <a:effectLst>
                  <a:glow rad="101600">
                    <a:schemeClr val="tx1">
                      <a:lumMod val="20000"/>
                      <a:lumOff val="80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Cosmovisión de pueblos originarios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CL" dirty="0">
                <a:solidFill>
                  <a:srgbClr val="7C1A1A"/>
                </a:solidFill>
                <a:effectLst>
                  <a:glow rad="101600">
                    <a:schemeClr val="tx1">
                      <a:lumMod val="20000"/>
                      <a:lumOff val="80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Nuevas disyuntivas éticas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CL" dirty="0">
                <a:solidFill>
                  <a:srgbClr val="7C1A1A"/>
                </a:solidFill>
                <a:effectLst>
                  <a:glow rad="101600">
                    <a:schemeClr val="tx1">
                      <a:lumMod val="20000"/>
                      <a:lumOff val="80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Mesa redonda: Procedimiento terapéutico frente al trasplantado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1146" y="332656"/>
            <a:ext cx="8747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CL" sz="5400" b="1" cap="none" spc="0" dirty="0">
                <a:ln w="11430"/>
                <a:solidFill>
                  <a:srgbClr val="7C1A1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En ésta charla trataremos:</a:t>
            </a:r>
          </a:p>
        </p:txBody>
      </p:sp>
    </p:spTree>
    <p:extLst>
      <p:ext uri="{BB962C8B-B14F-4D97-AF65-F5344CB8AC3E}">
        <p14:creationId xmlns:p14="http://schemas.microsoft.com/office/powerpoint/2010/main" val="1428064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es-CL" dirty="0">
                <a:solidFill>
                  <a:srgbClr val="A82424"/>
                </a:solidFill>
              </a:rPr>
              <a:t>SE REALIZAN APROX 450 TRASPLANTES AL AÑO Y VA EN AUMENTO.</a:t>
            </a:r>
          </a:p>
          <a:p>
            <a:r>
              <a:rPr lang="es-CL" dirty="0">
                <a:solidFill>
                  <a:srgbClr val="A82424"/>
                </a:solidFill>
              </a:rPr>
              <a:t>SE AGREGAN MOTIVOS DE CONSULTA. COMO CRISIS DE PANICO, SUEÑOS RECURRENTES, DEPRESION,DOLORES ‘FANTASMAS’.</a:t>
            </a:r>
          </a:p>
          <a:p>
            <a:r>
              <a:rPr lang="es-CL" b="1" dirty="0">
                <a:solidFill>
                  <a:srgbClr val="A82424"/>
                </a:solidFill>
              </a:rPr>
              <a:t>¿QUE HACER CON ESTOS PACIENTES? </a:t>
            </a:r>
          </a:p>
          <a:p>
            <a:r>
              <a:rPr lang="es-CL" b="1" dirty="0">
                <a:solidFill>
                  <a:srgbClr val="A82424"/>
                </a:solidFill>
              </a:rPr>
              <a:t> ¿CUAL ES EL VERDADERO PACIENTE?</a:t>
            </a:r>
          </a:p>
        </p:txBody>
      </p:sp>
    </p:spTree>
    <p:extLst>
      <p:ext uri="{BB962C8B-B14F-4D97-AF65-F5344CB8AC3E}">
        <p14:creationId xmlns:p14="http://schemas.microsoft.com/office/powerpoint/2010/main" val="3093023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A82424"/>
                </a:solidFill>
              </a:rPr>
              <a:t>MESA REDONDA:</a:t>
            </a:r>
          </a:p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 algn="ctr">
              <a:buNone/>
            </a:pPr>
            <a:r>
              <a:rPr lang="es-CL" sz="4400" b="1" dirty="0">
                <a:solidFill>
                  <a:srgbClr val="A82424"/>
                </a:solidFill>
              </a:rPr>
              <a:t>PROCEDIMIENTO TERAPEUTICO FRENTE AL PACIENTE TRASPLANTADO Y EL DONANTE</a:t>
            </a:r>
          </a:p>
        </p:txBody>
      </p:sp>
    </p:spTree>
    <p:extLst>
      <p:ext uri="{BB962C8B-B14F-4D97-AF65-F5344CB8AC3E}">
        <p14:creationId xmlns:p14="http://schemas.microsoft.com/office/powerpoint/2010/main" val="3459910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55" b="64167"/>
          <a:stretch/>
        </p:blipFill>
        <p:spPr bwMode="auto">
          <a:xfrm>
            <a:off x="-109538" y="0"/>
            <a:ext cx="9253538" cy="687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A82424"/>
              </a:solidFill>
            </a:endParaRPr>
          </a:p>
          <a:p>
            <a:pPr marL="0" indent="0" algn="ctr">
              <a:buNone/>
            </a:pPr>
            <a:r>
              <a:rPr lang="es-CL" sz="4400" b="1" dirty="0">
                <a:solidFill>
                  <a:srgbClr val="A82424"/>
                </a:solidFill>
              </a:rPr>
              <a:t>GRACIAS POR SU ATENCION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t="4831" r="5079" b="2921"/>
          <a:stretch/>
        </p:blipFill>
        <p:spPr bwMode="auto">
          <a:xfrm>
            <a:off x="1458881" y="620688"/>
            <a:ext cx="6254496" cy="4779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902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es-CL" dirty="0">
                <a:solidFill>
                  <a:srgbClr val="7C1A1A"/>
                </a:solidFill>
              </a:rPr>
              <a:t>El trasplante es la sustitución de un órgano enfermo por un órgano sano procedente habitualmente de un donante vivo relacionado o cadáver, compatible histológicamente.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68960"/>
            <a:ext cx="4757713" cy="268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68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es-CL" dirty="0">
                <a:solidFill>
                  <a:srgbClr val="7C1A1A"/>
                </a:solidFill>
              </a:rPr>
              <a:t>Para TVP; la esencia vital y la memoria están presentes en todos los órganos, lo que explica que el trasplantado experimente sensaciones, emociones y vivencias pertenecientes al donante, y pueda incluso cambiar de carácter y hasta estilo de vida.</a:t>
            </a:r>
          </a:p>
        </p:txBody>
      </p:sp>
    </p:spTree>
    <p:extLst>
      <p:ext uri="{BB962C8B-B14F-4D97-AF65-F5344CB8AC3E}">
        <p14:creationId xmlns:p14="http://schemas.microsoft.com/office/powerpoint/2010/main" val="3269311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es-CL" dirty="0">
                <a:solidFill>
                  <a:srgbClr val="7C1A1A"/>
                </a:solidFill>
              </a:rPr>
              <a:t>Memoria celular.</a:t>
            </a:r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960381"/>
              </p:ext>
            </p:extLst>
          </p:nvPr>
        </p:nvGraphicFramePr>
        <p:xfrm>
          <a:off x="1779588" y="3086100"/>
          <a:ext cx="55848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Objeto empaquetador del shell" showAsIcon="1" r:id="rId4" imgW="5585400" imgH="685800" progId="Package">
                  <p:embed/>
                </p:oleObj>
              </mc:Choice>
              <mc:Fallback>
                <p:oleObj name="Objeto empaquetador del shell" showAsIcon="1" r:id="rId4" imgW="55854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79588" y="3086100"/>
                        <a:ext cx="558482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130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es-CL" dirty="0">
                <a:solidFill>
                  <a:srgbClr val="7C1A1A"/>
                </a:solidFill>
              </a:rPr>
              <a:t>Evidencia local caso </a:t>
            </a:r>
            <a:r>
              <a:rPr lang="es-CL" dirty="0" err="1">
                <a:solidFill>
                  <a:srgbClr val="7C1A1A"/>
                </a:solidFill>
              </a:rPr>
              <a:t>clinico</a:t>
            </a:r>
            <a:r>
              <a:rPr lang="es-CL" dirty="0">
                <a:solidFill>
                  <a:srgbClr val="7C1A1A"/>
                </a:solidFill>
              </a:rPr>
              <a:t> N°1</a:t>
            </a:r>
          </a:p>
          <a:p>
            <a:r>
              <a:rPr lang="es-CL" dirty="0">
                <a:solidFill>
                  <a:srgbClr val="7C1A1A"/>
                </a:solidFill>
              </a:rPr>
              <a:t>Carlos Avalos, 52 años, profesor de </a:t>
            </a:r>
            <a:r>
              <a:rPr lang="es-CL" dirty="0" err="1">
                <a:solidFill>
                  <a:srgbClr val="7C1A1A"/>
                </a:solidFill>
              </a:rPr>
              <a:t>musica,trasplantado</a:t>
            </a:r>
            <a:r>
              <a:rPr lang="es-CL" dirty="0">
                <a:solidFill>
                  <a:srgbClr val="7C1A1A"/>
                </a:solidFill>
              </a:rPr>
              <a:t> el 31/08/18</a:t>
            </a:r>
          </a:p>
          <a:p>
            <a:r>
              <a:rPr lang="es-CL" dirty="0">
                <a:solidFill>
                  <a:srgbClr val="7C1A1A"/>
                </a:solidFill>
              </a:rPr>
              <a:t>Inicia rechazo de injerto renal, ve espíritu del dueño del riñón cerca de su cama.</a:t>
            </a:r>
          </a:p>
          <a:p>
            <a:pPr marL="0" indent="0">
              <a:buNone/>
            </a:pPr>
            <a:endParaRPr lang="es-CL" dirty="0">
              <a:solidFill>
                <a:srgbClr val="7C1A1A"/>
              </a:solidFill>
            </a:endParaRPr>
          </a:p>
        </p:txBody>
      </p:sp>
      <p:pic>
        <p:nvPicPr>
          <p:cNvPr id="7171" name="Picture 3" descr="C:\Users\Olidarta\Desktop\charla tx\IMG-20181115-WA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4" b="8892"/>
          <a:stretch/>
        </p:blipFill>
        <p:spPr bwMode="auto">
          <a:xfrm>
            <a:off x="3348657" y="3432175"/>
            <a:ext cx="2448272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66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70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es-CL" dirty="0">
                <a:solidFill>
                  <a:srgbClr val="7C1A1A"/>
                </a:solidFill>
              </a:rPr>
              <a:t>Traga una pelusa</a:t>
            </a:r>
          </a:p>
          <a:p>
            <a:r>
              <a:rPr lang="es-CL" dirty="0">
                <a:solidFill>
                  <a:srgbClr val="7C1A1A"/>
                </a:solidFill>
              </a:rPr>
              <a:t>Le llama Luchito.</a:t>
            </a:r>
          </a:p>
          <a:p>
            <a:r>
              <a:rPr lang="es-CL" dirty="0">
                <a:solidFill>
                  <a:srgbClr val="7C1A1A"/>
                </a:solidFill>
              </a:rPr>
              <a:t>Cambio metabólicos.</a:t>
            </a:r>
          </a:p>
          <a:p>
            <a:r>
              <a:rPr lang="es-CL" dirty="0">
                <a:solidFill>
                  <a:srgbClr val="7C1A1A"/>
                </a:solidFill>
              </a:rPr>
              <a:t>Cambios de carácter, gustos.</a:t>
            </a:r>
          </a:p>
          <a:p>
            <a:r>
              <a:rPr lang="es-CL" dirty="0">
                <a:solidFill>
                  <a:srgbClr val="7C1A1A"/>
                </a:solidFill>
              </a:rPr>
              <a:t>Albatros</a:t>
            </a:r>
          </a:p>
          <a:p>
            <a:r>
              <a:rPr lang="es-CL" dirty="0">
                <a:solidFill>
                  <a:srgbClr val="7C1A1A"/>
                </a:solidFill>
              </a:rPr>
              <a:t>Sensación de pie diabético.</a:t>
            </a:r>
          </a:p>
          <a:p>
            <a:r>
              <a:rPr lang="es-CL" dirty="0">
                <a:solidFill>
                  <a:srgbClr val="7C1A1A"/>
                </a:solidFill>
              </a:rPr>
              <a:t>Relación de coexistencia con Luchito.</a:t>
            </a:r>
          </a:p>
        </p:txBody>
      </p:sp>
    </p:spTree>
    <p:extLst>
      <p:ext uri="{BB962C8B-B14F-4D97-AF65-F5344CB8AC3E}">
        <p14:creationId xmlns:p14="http://schemas.microsoft.com/office/powerpoint/2010/main" val="143026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es-CL" dirty="0">
                <a:solidFill>
                  <a:srgbClr val="7C1A1A"/>
                </a:solidFill>
              </a:rPr>
              <a:t>Evidencia local caso clínico N°2</a:t>
            </a:r>
          </a:p>
          <a:p>
            <a:r>
              <a:rPr lang="es-CL" dirty="0">
                <a:solidFill>
                  <a:srgbClr val="7C1A1A"/>
                </a:solidFill>
              </a:rPr>
              <a:t>Fernando Pérez, 56 años, surfista, vive de bienes raíces familiares, adicción </a:t>
            </a:r>
            <a:r>
              <a:rPr lang="es-CL" dirty="0" err="1">
                <a:solidFill>
                  <a:srgbClr val="7C1A1A"/>
                </a:solidFill>
              </a:rPr>
              <a:t>pbc</a:t>
            </a:r>
            <a:r>
              <a:rPr lang="es-CL" dirty="0">
                <a:solidFill>
                  <a:srgbClr val="7C1A1A"/>
                </a:solidFill>
              </a:rPr>
              <a:t>, alcohol.</a:t>
            </a:r>
          </a:p>
          <a:p>
            <a:r>
              <a:rPr lang="es-CL" dirty="0">
                <a:solidFill>
                  <a:srgbClr val="7C1A1A"/>
                </a:solidFill>
              </a:rPr>
              <a:t>Inicia rechazo de injerto renal critico.</a:t>
            </a:r>
          </a:p>
          <a:p>
            <a:r>
              <a:rPr lang="es-CL" dirty="0">
                <a:solidFill>
                  <a:srgbClr val="7C1A1A"/>
                </a:solidFill>
              </a:rPr>
              <a:t>Realiza promesa a Juanita.</a:t>
            </a:r>
          </a:p>
        </p:txBody>
      </p:sp>
      <p:pic>
        <p:nvPicPr>
          <p:cNvPr id="9219" name="Picture 3" descr="C:\Users\Olidarta\Desktop\charla tx\Screenshot_20190101-194823_WhatsAp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 t="30865" r="2740" b="23947"/>
          <a:stretch/>
        </p:blipFill>
        <p:spPr bwMode="auto">
          <a:xfrm>
            <a:off x="6084168" y="3284984"/>
            <a:ext cx="2705931" cy="33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17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es-CL" dirty="0">
                <a:solidFill>
                  <a:srgbClr val="7C1A1A"/>
                </a:solidFill>
              </a:rPr>
              <a:t>Sus nietos.</a:t>
            </a:r>
          </a:p>
          <a:p>
            <a:r>
              <a:rPr lang="es-CL" dirty="0">
                <a:solidFill>
                  <a:srgbClr val="7C1A1A"/>
                </a:solidFill>
              </a:rPr>
              <a:t>beneficios.</a:t>
            </a:r>
          </a:p>
          <a:p>
            <a:r>
              <a:rPr lang="es-CL" dirty="0">
                <a:solidFill>
                  <a:srgbClr val="7C1A1A"/>
                </a:solidFill>
              </a:rPr>
              <a:t>Cambios.</a:t>
            </a:r>
          </a:p>
        </p:txBody>
      </p:sp>
      <p:pic>
        <p:nvPicPr>
          <p:cNvPr id="7171" name="Picture 3" descr="C:\Users\Olidarta\Desktop\charla tx\20190102_115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23429"/>
            <a:ext cx="3163119" cy="42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475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3">
      <a:dk1>
        <a:srgbClr val="FFC000"/>
      </a:dk1>
      <a:lt1>
        <a:sysClr val="window" lastClr="FFFFFF"/>
      </a:lt1>
      <a:dk2>
        <a:srgbClr val="D8D8D8"/>
      </a:dk2>
      <a:lt2>
        <a:srgbClr val="FFFF00"/>
      </a:lt2>
      <a:accent1>
        <a:srgbClr val="FFFFFF"/>
      </a:accent1>
      <a:accent2>
        <a:srgbClr val="FFFFFF"/>
      </a:accent2>
      <a:accent3>
        <a:srgbClr val="FFFFFF"/>
      </a:accent3>
      <a:accent4>
        <a:srgbClr val="FFFF00"/>
      </a:accent4>
      <a:accent5>
        <a:srgbClr val="FFFFFF"/>
      </a:accent5>
      <a:accent6>
        <a:srgbClr val="9D90A0"/>
      </a:accent6>
      <a:hlink>
        <a:srgbClr val="9454C3"/>
      </a:hlink>
      <a:folHlink>
        <a:srgbClr val="3EBBF0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Words>419</Words>
  <Application>Microsoft Office PowerPoint</Application>
  <PresentationFormat>Presentación en pantalla (4:3)</PresentationFormat>
  <Paragraphs>58</Paragraphs>
  <Slides>22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Tema de Office</vt:lpstr>
      <vt:lpstr>Objeto empaquetador del shell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Olidarta</dc:creator>
  <cp:lastModifiedBy>VIVIANA ZENTENO</cp:lastModifiedBy>
  <cp:revision>37</cp:revision>
  <dcterms:created xsi:type="dcterms:W3CDTF">2018-12-10T02:22:16Z</dcterms:created>
  <dcterms:modified xsi:type="dcterms:W3CDTF">2019-04-29T00:24:50Z</dcterms:modified>
</cp:coreProperties>
</file>